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13"/>
  </p:notesMasterIdLst>
  <p:handoutMasterIdLst>
    <p:handoutMasterId r:id="rId114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28" r:id="rId11"/>
    <p:sldId id="429" r:id="rId12"/>
    <p:sldId id="371" r:id="rId13"/>
    <p:sldId id="355" r:id="rId14"/>
    <p:sldId id="357" r:id="rId15"/>
    <p:sldId id="356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4" r:id="rId28"/>
    <p:sldId id="372" r:id="rId29"/>
    <p:sldId id="345" r:id="rId30"/>
    <p:sldId id="350" r:id="rId31"/>
    <p:sldId id="347" r:id="rId32"/>
    <p:sldId id="346" r:id="rId33"/>
    <p:sldId id="348" r:id="rId34"/>
    <p:sldId id="349" r:id="rId35"/>
    <p:sldId id="351" r:id="rId36"/>
    <p:sldId id="352" r:id="rId37"/>
    <p:sldId id="353" r:id="rId38"/>
    <p:sldId id="359" r:id="rId39"/>
    <p:sldId id="375" r:id="rId40"/>
    <p:sldId id="373" r:id="rId41"/>
    <p:sldId id="376" r:id="rId42"/>
    <p:sldId id="377" r:id="rId43"/>
    <p:sldId id="378" r:id="rId44"/>
    <p:sldId id="379" r:id="rId45"/>
    <p:sldId id="382" r:id="rId46"/>
    <p:sldId id="381" r:id="rId47"/>
    <p:sldId id="380" r:id="rId48"/>
    <p:sldId id="383" r:id="rId49"/>
    <p:sldId id="388" r:id="rId50"/>
    <p:sldId id="384" r:id="rId51"/>
    <p:sldId id="385" r:id="rId52"/>
    <p:sldId id="386" r:id="rId53"/>
    <p:sldId id="387" r:id="rId54"/>
    <p:sldId id="389" r:id="rId55"/>
    <p:sldId id="391" r:id="rId56"/>
    <p:sldId id="390" r:id="rId57"/>
    <p:sldId id="393" r:id="rId58"/>
    <p:sldId id="392" r:id="rId59"/>
    <p:sldId id="397" r:id="rId60"/>
    <p:sldId id="394" r:id="rId61"/>
    <p:sldId id="395" r:id="rId62"/>
    <p:sldId id="396" r:id="rId63"/>
    <p:sldId id="398" r:id="rId64"/>
    <p:sldId id="400" r:id="rId65"/>
    <p:sldId id="401" r:id="rId66"/>
    <p:sldId id="402" r:id="rId67"/>
    <p:sldId id="403" r:id="rId68"/>
    <p:sldId id="404" r:id="rId69"/>
    <p:sldId id="406" r:id="rId70"/>
    <p:sldId id="405" r:id="rId71"/>
    <p:sldId id="408" r:id="rId72"/>
    <p:sldId id="407" r:id="rId73"/>
    <p:sldId id="409" r:id="rId74"/>
    <p:sldId id="410" r:id="rId75"/>
    <p:sldId id="413" r:id="rId76"/>
    <p:sldId id="411" r:id="rId77"/>
    <p:sldId id="412" r:id="rId78"/>
    <p:sldId id="414" r:id="rId79"/>
    <p:sldId id="416" r:id="rId80"/>
    <p:sldId id="415" r:id="rId81"/>
    <p:sldId id="417" r:id="rId82"/>
    <p:sldId id="418" r:id="rId83"/>
    <p:sldId id="419" r:id="rId84"/>
    <p:sldId id="432" r:id="rId85"/>
    <p:sldId id="424" r:id="rId86"/>
    <p:sldId id="433" r:id="rId87"/>
    <p:sldId id="434" r:id="rId88"/>
    <p:sldId id="431" r:id="rId89"/>
    <p:sldId id="426" r:id="rId90"/>
    <p:sldId id="420" r:id="rId91"/>
    <p:sldId id="421" r:id="rId92"/>
    <p:sldId id="422" r:id="rId93"/>
    <p:sldId id="423" r:id="rId94"/>
    <p:sldId id="435" r:id="rId95"/>
    <p:sldId id="437" r:id="rId96"/>
    <p:sldId id="436" r:id="rId97"/>
    <p:sldId id="438" r:id="rId98"/>
    <p:sldId id="439" r:id="rId99"/>
    <p:sldId id="440" r:id="rId100"/>
    <p:sldId id="441" r:id="rId101"/>
    <p:sldId id="442" r:id="rId102"/>
    <p:sldId id="443" r:id="rId103"/>
    <p:sldId id="447" r:id="rId104"/>
    <p:sldId id="445" r:id="rId105"/>
    <p:sldId id="444" r:id="rId106"/>
    <p:sldId id="446" r:id="rId107"/>
    <p:sldId id="449" r:id="rId108"/>
    <p:sldId id="448" r:id="rId109"/>
    <p:sldId id="450" r:id="rId110"/>
    <p:sldId id="451" r:id="rId111"/>
    <p:sldId id="452" r:id="rId112"/>
  </p:sldIdLst>
  <p:sldSz cx="12192000" cy="6858000"/>
  <p:notesSz cx="6834188" cy="9979025"/>
  <p:custDataLst>
    <p:tags r:id="rId115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178" dt="2022-09-20T19:28:05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92" d="100"/>
          <a:sy n="92" d="100"/>
        </p:scale>
        <p:origin x="725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notesMaster" Target="notesMasters/notesMaster1.xml"/><Relationship Id="rId118" Type="http://schemas.openxmlformats.org/officeDocument/2006/relationships/viewProps" Target="view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handoutMaster" Target="handoutMasters/handoutMaster1.xml"/><Relationship Id="rId119" Type="http://schemas.openxmlformats.org/officeDocument/2006/relationships/theme" Target="theme/theme1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tags" Target="tags/tag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0T19:37:49.466" v="25688"/>
      <pc:docMkLst>
        <pc:docMk/>
      </pc:docMkLst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38:19.032" v="23477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0T15:36:59.945" v="23464" actId="12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20.09.2022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20.09.2022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sv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login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/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/" TargetMode="Externa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/" TargetMode="Externa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OCI Walkthrough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</a:t>
            </a:r>
            <a:r>
              <a:rPr lang="de-CH"/>
              <a:t>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 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Private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Public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Service-Gateway CIDR-Definitionen: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 OCI ist alles eine </a:t>
            </a:r>
            <a:r>
              <a:rPr lang="de-CH" b="1" dirty="0" err="1"/>
              <a:t>Resource</a:t>
            </a:r>
            <a:r>
              <a:rPr lang="de-CH" b="1" dirty="0"/>
              <a:t>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Eine Route Table definiert den ausgehenden Verkehr aus dem Subnetz / VCN.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Oracle verwendet sogenanntes Whitelisting (standardmässig ist alles gesperrt).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Login in den OCI </a:t>
            </a:r>
            <a:r>
              <a:rPr lang="de-CH" b="0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Tenant</a:t>
            </a: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URL: https://console.eu-frankfurt-1.oraclecloud.com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Username: gemäss List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​e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Password: gemäss Liste</a:t>
            </a:r>
            <a:endParaRPr lang="de-CH" b="0" i="0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01 Login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02 </a:t>
            </a:r>
            <a:r>
              <a:rPr lang="en-GB" b="1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Netzwerk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4083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Ubuntu 22.04 LTS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03 Compute – </a:t>
            </a:r>
            <a:r>
              <a:rPr lang="en-US" dirty="0">
                <a:hlinkClick r:id="rId2"/>
              </a:rPr>
              <a:t>http://code.oradba.ch/doag2022/lab/oci-compute/</a:t>
            </a:r>
            <a:endParaRPr lang="de-CH" dirty="0"/>
          </a:p>
          <a:p>
            <a:pPr algn="l" rtl="0" fontAlgn="base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71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incremental backups at midnight. Retain 7 days. 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incremental backups. At midnight on the 1st of the month. Retain 12 months. Yearly full backups. At midnight January 1. Retain 5 years.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/>
              <a:t> ADMINISTRATOR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volume-backups in tenancy where </a:t>
            </a:r>
            <a:r>
              <a:rPr lang="en-US" dirty="0" err="1"/>
              <a:t>request.permission</a:t>
            </a:r>
            <a:r>
              <a:rPr lang="en-US" dirty="0"/>
              <a:t>!='VOLUME_BACKUP_DELETE'​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volumes in tenancy​ where </a:t>
            </a:r>
            <a:r>
              <a:rPr lang="en-US" dirty="0" err="1"/>
              <a:t>request.permission</a:t>
            </a:r>
            <a:r>
              <a:rPr lang="en-US" dirty="0"/>
              <a:t>!='VOLUME_DELETE' ​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04 Block Volume – </a:t>
            </a:r>
            <a:r>
              <a:rPr lang="en-US" dirty="0">
                <a:hlinkClick r:id="rId2"/>
              </a:rPr>
              <a:t>http://code.oradba.ch/doag2022/lab/oci-compute-bv/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7985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en-US" dirty="0"/>
              <a:t>ALLOW GROUP Administrators to manage all-resources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Public​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Akzeptiert</a:t>
            </a:r>
            <a:r>
              <a:rPr lang="en-US" dirty="0"/>
              <a:t> </a:t>
            </a:r>
            <a:r>
              <a:rPr lang="en-US" dirty="0" err="1"/>
              <a:t>Anfragen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Public IP </a:t>
            </a:r>
            <a:r>
              <a:rPr lang="en-US" dirty="0" err="1"/>
              <a:t>Adresse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en-US" dirty="0"/>
          </a:p>
          <a:p>
            <a:r>
              <a:rPr lang="en-US" b="1" dirty="0"/>
              <a:t>Private​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Isoliert den Load Balancer vom Internet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VCNs </a:t>
            </a:r>
            <a:r>
              <a:rPr lang="en-US" dirty="0" err="1"/>
              <a:t>möglich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Klassiker.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Round-Robin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IP-Hash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Backend-Server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TCP-Ebene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HTTP-Ebene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 Set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Liste von Backend-Servern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05 Load Balancer – </a:t>
            </a:r>
            <a:r>
              <a:rPr lang="en-US" dirty="0"/>
              <a:t>http://code.oradba.ch/doag2022/lab/oci-compute-lb/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3081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Autonomous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Lifecycle-Automatisierung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Database (DB) Systems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LVM: max. 81920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ASM: max. 8192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components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SSH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databases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!='DATABASE_DELETE' 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-systems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BM.DenseIO2.52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52 CPU Cores, 768 GB Memory und 8 6.4 TB locally attached </a:t>
            </a:r>
            <a:r>
              <a:rPr lang="en-US" dirty="0" err="1"/>
              <a:t>NVMe</a:t>
            </a:r>
            <a:r>
              <a:rPr lang="en-US" dirty="0"/>
              <a:t> Devices (51.2 TB Total).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BM.DenseIO1.36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36 CPU Cores, 512 GB Memory und 9 3.2 TB locally attached </a:t>
            </a:r>
            <a:r>
              <a:rPr lang="en-US" dirty="0" err="1"/>
              <a:t>NVMe</a:t>
            </a:r>
            <a:r>
              <a:rPr lang="en-US" dirty="0"/>
              <a:t> Devices (28.8 TB Total).</a:t>
            </a:r>
            <a:endParaRPr lang="de-CH" dirty="0"/>
          </a:p>
          <a:p>
            <a:pPr lvl="1" indent="0">
              <a:buNone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2.5 PB Database Size und 1.6 PB PCI </a:t>
            </a:r>
            <a:r>
              <a:rPr lang="en-US" dirty="0" err="1"/>
              <a:t>NVMe</a:t>
            </a:r>
            <a:r>
              <a:rPr lang="en-US" dirty="0"/>
              <a:t>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1600 Database Server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44 TB DDR4 DRAM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Pas-per-Use </a:t>
            </a:r>
            <a:r>
              <a:rPr lang="en-US" dirty="0" err="1"/>
              <a:t>Abrechung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Flexibel</a:t>
            </a:r>
            <a:r>
              <a:rPr lang="en-US" dirty="0"/>
              <a:t> </a:t>
            </a:r>
            <a:r>
              <a:rPr lang="en-US" dirty="0" err="1"/>
              <a:t>skalierbar</a:t>
            </a:r>
            <a:r>
              <a:rPr lang="en-US" dirty="0"/>
              <a:t>.</a:t>
            </a:r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06 DB System – </a:t>
            </a:r>
            <a:r>
              <a:rPr lang="en-US" dirty="0">
                <a:hlinkClick r:id="rId2"/>
              </a:rPr>
              <a:t>http://code.oradba.ch/doag2022/lab/oci-db-system/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40008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Automatisches Patchen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Transaction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Aus dem Internet erreichbar</a:t>
            </a:r>
          </a:p>
          <a:p>
            <a:r>
              <a:rPr lang="en-US" b="1" dirty="0"/>
              <a:t>Secure access from allowed IPs and </a:t>
            </a:r>
            <a:br>
              <a:rPr lang="en-US" b="1" dirty="0"/>
            </a:br>
            <a:r>
              <a:rPr lang="en-US" b="1" dirty="0"/>
              <a:t>VCNs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performance</a:t>
            </a:r>
            <a:r>
              <a:rPr lang="de-CH" dirty="0"/>
              <a:t>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5835</Words>
  <Application>Microsoft Office PowerPoint</Application>
  <PresentationFormat>Widescreen</PresentationFormat>
  <Paragraphs>819</Paragraphs>
  <Slides>108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23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Authentifiziierungsmöglichkeiten</vt:lpstr>
      <vt:lpstr>Compartment</vt:lpstr>
      <vt:lpstr>Virtual cloud network VCN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verschiedenes</vt:lpstr>
      <vt:lpstr>OCI CLI</vt:lpstr>
      <vt:lpstr>OCI CLI</vt:lpstr>
      <vt:lpstr>Steampipe.io - SQL</vt:lpstr>
      <vt:lpstr>Steampipe.io - Dashboards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5</cp:revision>
  <cp:lastPrinted>2011-06-06T08:45:27Z</cp:lastPrinted>
  <dcterms:created xsi:type="dcterms:W3CDTF">2022-09-08T07:17:46Z</dcterms:created>
  <dcterms:modified xsi:type="dcterms:W3CDTF">2022-09-20T20:48:43Z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